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0" r:id="rId2"/>
    <p:sldId id="346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365" r:id="rId11"/>
    <p:sldId id="366" r:id="rId12"/>
    <p:sldId id="367" r:id="rId13"/>
    <p:sldId id="362" r:id="rId14"/>
    <p:sldId id="368" r:id="rId15"/>
    <p:sldId id="369" r:id="rId16"/>
    <p:sldId id="370" r:id="rId17"/>
    <p:sldId id="374" r:id="rId18"/>
    <p:sldId id="375" r:id="rId19"/>
    <p:sldId id="376" r:id="rId20"/>
    <p:sldId id="377" r:id="rId21"/>
    <p:sldId id="371" r:id="rId22"/>
    <p:sldId id="372" r:id="rId23"/>
    <p:sldId id="373" r:id="rId24"/>
    <p:sldId id="378" r:id="rId25"/>
    <p:sldId id="379" r:id="rId26"/>
    <p:sldId id="383" r:id="rId27"/>
    <p:sldId id="380" r:id="rId28"/>
    <p:sldId id="381" r:id="rId29"/>
    <p:sldId id="382" r:id="rId30"/>
    <p:sldId id="344" r:id="rId31"/>
    <p:sldId id="384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Montserrat Black" pitchFamily="2" charset="77"/>
      <p:bold r:id="rId43"/>
      <p:italic r:id="rId44"/>
      <p:boldItalic r:id="rId45"/>
    </p:embeddedFont>
    <p:embeddedFont>
      <p:font typeface="Montserrat ExtraBold" pitchFamily="2" charset="77"/>
      <p:bold r:id="rId46"/>
      <p:italic r:id="rId47"/>
      <p:boldItalic r:id="rId48"/>
    </p:embeddedFont>
    <p:embeddedFont>
      <p:font typeface="Montserrat ExtraLight" pitchFamily="2" charset="77"/>
      <p:regular r:id="rId49"/>
      <p:italic r:id="rId50"/>
    </p:embeddedFont>
    <p:embeddedFont>
      <p:font typeface="Montserrat SemiBold" pitchFamily="2" charset="77"/>
      <p:regular r:id="rId51"/>
      <p:bold r:id="rId52"/>
      <p:italic r:id="rId53"/>
      <p:boldItalic r:id="rId54"/>
    </p:embeddedFont>
    <p:embeddedFont>
      <p:font typeface="Montserrat Thin" pitchFamily="2" charset="77"/>
      <p:regular r:id="rId55"/>
      <p:italic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A84FF"/>
    <a:srgbClr val="419CFF"/>
    <a:srgbClr val="8A2B00"/>
    <a:srgbClr val="F6F6F6"/>
    <a:srgbClr val="E44D26"/>
    <a:srgbClr val="262626"/>
    <a:srgbClr val="33414E"/>
    <a:srgbClr val="F16529"/>
    <a:srgbClr val="F5A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jl, licht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75"/>
    <p:restoredTop sz="75524"/>
  </p:normalViewPr>
  <p:slideViewPr>
    <p:cSldViewPr snapToGrid="0">
      <p:cViewPr varScale="1">
        <p:scale>
          <a:sx n="161" d="100"/>
          <a:sy n="161" d="100"/>
        </p:scale>
        <p:origin x="216" y="872"/>
      </p:cViewPr>
      <p:guideLst>
        <p:guide orient="horz" pos="1639"/>
        <p:guide pos="2888"/>
        <p:guide orient="horz" pos="1614"/>
        <p:guide pos="4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9D105-F31E-BE41-8CDD-24E9A1BB8209}" type="datetimeFigureOut">
              <a:rPr lang="nl-NL" smtClean="0"/>
              <a:t>19-10-2021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F6C2D-232A-8642-8EC5-80055C58A2E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7641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9576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795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0423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Extra attribuut hier is het </a:t>
            </a:r>
            <a:r>
              <a:rPr lang="nl-NL" dirty="0" err="1"/>
              <a:t>checked</a:t>
            </a:r>
            <a:r>
              <a:rPr lang="nl-NL" dirty="0"/>
              <a:t> attribuut -&gt; dat aangeeft of het geselecteerd is of niet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5477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Extra attribuut hier is het </a:t>
            </a:r>
            <a:r>
              <a:rPr lang="nl-NL" dirty="0" err="1"/>
              <a:t>checked</a:t>
            </a:r>
            <a:r>
              <a:rPr lang="nl-NL" dirty="0"/>
              <a:t> attribuut -&gt; dat aangeeft of het geselecteerd is of niet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9893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700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7974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5415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9101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9363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606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6601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1080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529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658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8990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136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3506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5795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6162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45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2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090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7436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0218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Je mag ook deze elementen gebruiken buiten een form element maar dan moet je dit wel koppelen met de </a:t>
            </a:r>
            <a:r>
              <a:rPr lang="nl-NL" dirty="0" err="1"/>
              <a:t>id</a:t>
            </a:r>
            <a:r>
              <a:rPr lang="nl-NL" dirty="0"/>
              <a:t> van een form en het attribuut form in het element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146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8869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223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F6C2D-232A-8642-8EC5-80055C58A2E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35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tabel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grafiek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attributes.as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input_types.as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att_input_type_radio.asp" TargetMode="Externa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att_input_type_checkbox.asp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att_input_type_file.asp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att_input_type_date.asp" TargetMode="Externa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att_input_type_email.asp" TargetMode="Externa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att_input_type_url.asp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att_input_type_search.asp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att_input_type_submit.asp" TargetMode="Externa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att_input_type_image.asp" TargetMode="Externa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att_input_type_hidden.asp" TargetMode="Externa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tag_select.asp" TargetMode="Externa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w3schools.com/tags/tag_datalist.as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tag_textarea.asp" TargetMode="Externa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w3schools.com/tags/tag_legend.asp" TargetMode="External"/><Relationship Id="rId5" Type="http://schemas.openxmlformats.org/officeDocument/2006/relationships/hyperlink" Target="https://www.w3schools.com/tags/tag_fieldset.asp" TargetMode="Externa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tag_label.asp" TargetMode="Externa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.a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tag_form.asp" TargetMode="Externa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s_attributes.as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element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w3schools.com/tags/tag_input.asp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rcRect l="28329" r="28329"/>
          <a:stretch/>
        </p:blipFill>
        <p:spPr>
          <a:xfrm>
            <a:off x="0" y="3885"/>
            <a:ext cx="4542375" cy="5148025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24"/>
            <a:ext cx="6870138" cy="51480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AA71EA-A1D4-6A40-8755-81FD83681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 dirty="0"/>
              <a:t>Web 1</a:t>
            </a:r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input (Attributen) </a:t>
            </a:r>
          </a:p>
        </p:txBody>
      </p:sp>
      <p:graphicFrame>
        <p:nvGraphicFramePr>
          <p:cNvPr id="7" name="Tabel 2">
            <a:extLst>
              <a:ext uri="{FF2B5EF4-FFF2-40B4-BE49-F238E27FC236}">
                <a16:creationId xmlns:a16="http://schemas.microsoft.com/office/drawing/2014/main" id="{925553C0-761F-B241-9FDF-2D5C2CA6A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21920"/>
              </p:ext>
            </p:extLst>
          </p:nvPr>
        </p:nvGraphicFramePr>
        <p:xfrm>
          <a:off x="119062" y="1435578"/>
          <a:ext cx="8905876" cy="3165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803">
                  <a:extLst>
                    <a:ext uri="{9D8B030D-6E8A-4147-A177-3AD203B41FA5}">
                      <a16:colId xmlns:a16="http://schemas.microsoft.com/office/drawing/2014/main" val="3841742494"/>
                    </a:ext>
                  </a:extLst>
                </a:gridCol>
                <a:gridCol w="7149073">
                  <a:extLst>
                    <a:ext uri="{9D8B030D-6E8A-4147-A177-3AD203B41FA5}">
                      <a16:colId xmlns:a16="http://schemas.microsoft.com/office/drawing/2014/main" val="1825223443"/>
                    </a:ext>
                  </a:extLst>
                </a:gridCol>
              </a:tblGrid>
              <a:tr h="407611">
                <a:tc>
                  <a:txBody>
                    <a:bodyPr/>
                    <a:lstStyle/>
                    <a:p>
                      <a:r>
                        <a:rPr lang="nl-NL" sz="1400" b="1" i="0" dirty="0">
                          <a:latin typeface="Montserrat Black" pitchFamily="2" charset="77"/>
                        </a:rPr>
                        <a:t>ATTRIBUUT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1" i="0" dirty="0">
                          <a:latin typeface="Montserrat Black" pitchFamily="2" charset="77"/>
                        </a:rPr>
                        <a:t>UITLEG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9972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>
                          <a:latin typeface="Montserrat" pitchFamily="2" charset="77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Het name attribuut wordt bij elk input element gebruikt, omdat de waarde hieraan gekoppeld wordt als de data verstuurd wordt 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name=“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naam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”&gt;</a:t>
                      </a:r>
                      <a:r>
                        <a:rPr lang="nl-NL" sz="1200" dirty="0">
                          <a:latin typeface="Courier" pitchFamily="2" charset="0"/>
                        </a:rPr>
                        <a:t>…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43789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 err="1">
                          <a:latin typeface="Montserrat" pitchFamily="2" charset="77"/>
                        </a:rPr>
                        <a:t>value</a:t>
                      </a:r>
                      <a:endParaRPr lang="nl-NL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Dit attribuut wordt gebruikt om al een initiële waarde te geven aan het input veld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value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=“Janssens”&gt;</a:t>
                      </a:r>
                      <a:r>
                        <a:rPr lang="nl-NL" sz="1200" i="1" dirty="0">
                          <a:latin typeface="Courier" pitchFamily="2" charset="0"/>
                        </a:rPr>
                        <a:t>…</a:t>
                      </a:r>
                      <a:endParaRPr lang="nl-NL" sz="1200" i="1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05876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 err="1">
                          <a:latin typeface="Montserrat" pitchFamily="2" charset="77"/>
                        </a:rPr>
                        <a:t>minlength</a:t>
                      </a:r>
                      <a:br>
                        <a:rPr lang="nl-NL" sz="1400" b="1" dirty="0">
                          <a:latin typeface="Montserrat" pitchFamily="2" charset="77"/>
                        </a:rPr>
                      </a:br>
                      <a:r>
                        <a:rPr lang="nl-NL" sz="1400" b="1" dirty="0" err="1">
                          <a:latin typeface="Montserrat" pitchFamily="2" charset="77"/>
                        </a:rPr>
                        <a:t>maxlength</a:t>
                      </a:r>
                      <a:endParaRPr lang="nl-NL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Deze attributen bepalen de minimum en/of maximum lengte van de invoer 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minlength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=“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18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”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maxlength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=“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18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”&gt;…</a:t>
                      </a:r>
                      <a:endParaRPr lang="nl-NL" sz="1200" b="1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600340"/>
                  </a:ext>
                </a:extLst>
              </a:tr>
              <a:tr h="502535">
                <a:tc>
                  <a:txBody>
                    <a:bodyPr/>
                    <a:lstStyle/>
                    <a:p>
                      <a:r>
                        <a:rPr lang="nl-NL" sz="1400" b="1" dirty="0" err="1">
                          <a:latin typeface="Montserrat" pitchFamily="2" charset="77"/>
                        </a:rPr>
                        <a:t>pattern</a:t>
                      </a:r>
                      <a:endParaRPr lang="nl-NL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Dit laat toe om een reguliere expressie te gebruiken om de invoer te checken 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pattern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=“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[0-9]{4}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”&gt;…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7928"/>
                  </a:ext>
                </a:extLst>
              </a:tr>
              <a:tr h="502535">
                <a:tc>
                  <a:txBody>
                    <a:bodyPr/>
                    <a:lstStyle/>
                    <a:p>
                      <a:r>
                        <a:rPr lang="nl-NL" sz="1400" b="1" dirty="0" err="1">
                          <a:latin typeface="Montserrat" pitchFamily="2" charset="77"/>
                        </a:rPr>
                        <a:t>readonly</a:t>
                      </a:r>
                      <a:br>
                        <a:rPr lang="nl-NL" sz="1400" b="1" dirty="0">
                          <a:latin typeface="Montserrat" pitchFamily="2" charset="77"/>
                        </a:rPr>
                      </a:br>
                      <a:r>
                        <a:rPr lang="nl-NL" sz="1400" b="1" dirty="0" err="1">
                          <a:latin typeface="Montserrat" pitchFamily="2" charset="77"/>
                        </a:rPr>
                        <a:t>disabled</a:t>
                      </a:r>
                      <a:endParaRPr lang="nl-NL" sz="1400" b="0" i="0" dirty="0">
                        <a:latin typeface="Montserrat Thin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Bij </a:t>
                      </a:r>
                      <a:r>
                        <a:rPr lang="nl-NL" sz="1200" dirty="0" err="1">
                          <a:latin typeface="Montserrat" pitchFamily="2" charset="77"/>
                        </a:rPr>
                        <a:t>readonly</a:t>
                      </a:r>
                      <a:r>
                        <a:rPr lang="nl-NL" sz="1200" dirty="0">
                          <a:latin typeface="Montserrat" pitchFamily="2" charset="77"/>
                        </a:rPr>
                        <a:t> moet het veld getoond worden maar mag het niet gewijzigd worden. Bij </a:t>
                      </a:r>
                      <a:r>
                        <a:rPr lang="nl-NL" sz="1200" dirty="0" err="1">
                          <a:latin typeface="Montserrat" pitchFamily="2" charset="77"/>
                        </a:rPr>
                        <a:t>disabled</a:t>
                      </a:r>
                      <a:r>
                        <a:rPr lang="nl-NL" sz="1200" dirty="0">
                          <a:latin typeface="Montserrat" pitchFamily="2" charset="77"/>
                        </a:rPr>
                        <a:t> is het veld uitgeschakeld en wordt de data niet meegestuurd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readonly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disabled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&gt;…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01711"/>
                  </a:ext>
                </a:extLst>
              </a:tr>
            </a:tbl>
          </a:graphicData>
        </a:graphic>
      </p:graphicFrame>
      <p:sp>
        <p:nvSpPr>
          <p:cNvPr id="2" name="Rechthoek 1">
            <a:extLst>
              <a:ext uri="{FF2B5EF4-FFF2-40B4-BE49-F238E27FC236}">
                <a16:creationId xmlns:a16="http://schemas.microsoft.com/office/drawing/2014/main" id="{DD348A34-CAC1-0D40-B4B3-DD4BDC9787FD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https://www.w3schools.com/html/html_form_attributes.asp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812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input (Attributen) [2] </a:t>
            </a:r>
          </a:p>
        </p:txBody>
      </p:sp>
      <p:graphicFrame>
        <p:nvGraphicFramePr>
          <p:cNvPr id="7" name="Tabel 2">
            <a:extLst>
              <a:ext uri="{FF2B5EF4-FFF2-40B4-BE49-F238E27FC236}">
                <a16:creationId xmlns:a16="http://schemas.microsoft.com/office/drawing/2014/main" id="{925553C0-761F-B241-9FDF-2D5C2CA6A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38838"/>
              </p:ext>
            </p:extLst>
          </p:nvPr>
        </p:nvGraphicFramePr>
        <p:xfrm>
          <a:off x="119062" y="1435578"/>
          <a:ext cx="8905876" cy="2921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803">
                  <a:extLst>
                    <a:ext uri="{9D8B030D-6E8A-4147-A177-3AD203B41FA5}">
                      <a16:colId xmlns:a16="http://schemas.microsoft.com/office/drawing/2014/main" val="3841742494"/>
                    </a:ext>
                  </a:extLst>
                </a:gridCol>
                <a:gridCol w="7149073">
                  <a:extLst>
                    <a:ext uri="{9D8B030D-6E8A-4147-A177-3AD203B41FA5}">
                      <a16:colId xmlns:a16="http://schemas.microsoft.com/office/drawing/2014/main" val="1825223443"/>
                    </a:ext>
                  </a:extLst>
                </a:gridCol>
              </a:tblGrid>
              <a:tr h="407611">
                <a:tc>
                  <a:txBody>
                    <a:bodyPr/>
                    <a:lstStyle/>
                    <a:p>
                      <a:r>
                        <a:rPr lang="nl-NL" sz="1400" b="1" i="0" dirty="0">
                          <a:latin typeface="Montserrat Black" pitchFamily="2" charset="77"/>
                        </a:rPr>
                        <a:t>ATTRIBUUT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1" i="0" dirty="0">
                          <a:latin typeface="Montserrat Black" pitchFamily="2" charset="77"/>
                        </a:rPr>
                        <a:t>UITLEG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9972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 err="1">
                          <a:latin typeface="Montserrat" pitchFamily="2" charset="77"/>
                        </a:rPr>
                        <a:t>required</a:t>
                      </a:r>
                      <a:endParaRPr lang="nl-NL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Dit attribuut geeft aan dat het veld een verplicht in te vullen veld is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required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&gt;</a:t>
                      </a:r>
                      <a:r>
                        <a:rPr lang="nl-NL" sz="1200" dirty="0">
                          <a:latin typeface="Courier" pitchFamily="2" charset="0"/>
                        </a:rPr>
                        <a:t>…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43789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>
                          <a:latin typeface="Montserrat" pitchFamily="2" charset="77"/>
                        </a:rPr>
                        <a:t>multiple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Dit attribuut maakt het mogelijk om meerdere waarden in te geven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multiple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&gt;</a:t>
                      </a:r>
                      <a:r>
                        <a:rPr lang="nl-NL" sz="1200" i="1" dirty="0">
                          <a:latin typeface="Courier" pitchFamily="2" charset="0"/>
                        </a:rPr>
                        <a:t>…</a:t>
                      </a:r>
                      <a:endParaRPr lang="nl-NL" sz="1200" i="1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05876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 err="1">
                          <a:latin typeface="Montserrat" pitchFamily="2" charset="77"/>
                        </a:rPr>
                        <a:t>placeholder</a:t>
                      </a:r>
                      <a:endParaRPr lang="nl-NL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Dit attribuut zorgt voor een aanwijzing hoe het veld gebruikt moet worden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placeholder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=“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Geef uw naam in…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”&gt;…</a:t>
                      </a:r>
                      <a:endParaRPr lang="nl-NL" sz="1200" b="1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600340"/>
                  </a:ext>
                </a:extLst>
              </a:tr>
              <a:tr h="502535">
                <a:tc>
                  <a:txBody>
                    <a:bodyPr/>
                    <a:lstStyle/>
                    <a:p>
                      <a:r>
                        <a:rPr lang="nl-NL" sz="1400" b="1" dirty="0">
                          <a:latin typeface="Montserrat" pitchFamily="2" charset="77"/>
                        </a:rPr>
                        <a:t>min</a:t>
                      </a:r>
                      <a:br>
                        <a:rPr lang="nl-NL" sz="1400" b="1" dirty="0">
                          <a:latin typeface="Montserrat" pitchFamily="2" charset="77"/>
                        </a:rPr>
                      </a:br>
                      <a:r>
                        <a:rPr lang="nl-NL" sz="1400" b="1" dirty="0">
                          <a:latin typeface="Montserrat" pitchFamily="2" charset="77"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Het attribuut min geeft aan wat de kleinste waarde in een bereik is en max geeft de grootste mogelijke waarde aan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min=“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10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” max=“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20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”&gt;…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7928"/>
                  </a:ext>
                </a:extLst>
              </a:tr>
              <a:tr h="502535">
                <a:tc>
                  <a:txBody>
                    <a:bodyPr/>
                    <a:lstStyle/>
                    <a:p>
                      <a:r>
                        <a:rPr lang="nl-NL" sz="1400" b="1" dirty="0">
                          <a:latin typeface="Montserrat" pitchFamily="2" charset="77"/>
                        </a:rPr>
                        <a:t>step</a:t>
                      </a:r>
                      <a:endParaRPr lang="nl-NL" sz="1400" b="0" i="0" dirty="0">
                        <a:latin typeface="Montserrat Thin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Met het step attribuut kan je zelf de grootte van de stappen aanpassen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step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=“5</a:t>
                      </a:r>
                      <a:r>
                        <a:rPr lang="nl-NL" sz="1200" b="1" i="0" dirty="0">
                          <a:latin typeface="Courier" pitchFamily="2" charset="0"/>
                        </a:rPr>
                        <a:t>”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&gt;…</a:t>
                      </a:r>
                      <a:endParaRPr lang="nl-NL" sz="1200" i="1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01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94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input (Attributen) [3] </a:t>
            </a:r>
          </a:p>
        </p:txBody>
      </p:sp>
      <p:graphicFrame>
        <p:nvGraphicFramePr>
          <p:cNvPr id="7" name="Tabel 2">
            <a:extLst>
              <a:ext uri="{FF2B5EF4-FFF2-40B4-BE49-F238E27FC236}">
                <a16:creationId xmlns:a16="http://schemas.microsoft.com/office/drawing/2014/main" id="{925553C0-761F-B241-9FDF-2D5C2CA6A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82232"/>
              </p:ext>
            </p:extLst>
          </p:nvPr>
        </p:nvGraphicFramePr>
        <p:xfrm>
          <a:off x="119062" y="1435578"/>
          <a:ext cx="8905876" cy="2327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803">
                  <a:extLst>
                    <a:ext uri="{9D8B030D-6E8A-4147-A177-3AD203B41FA5}">
                      <a16:colId xmlns:a16="http://schemas.microsoft.com/office/drawing/2014/main" val="3841742494"/>
                    </a:ext>
                  </a:extLst>
                </a:gridCol>
                <a:gridCol w="7149073">
                  <a:extLst>
                    <a:ext uri="{9D8B030D-6E8A-4147-A177-3AD203B41FA5}">
                      <a16:colId xmlns:a16="http://schemas.microsoft.com/office/drawing/2014/main" val="1825223443"/>
                    </a:ext>
                  </a:extLst>
                </a:gridCol>
              </a:tblGrid>
              <a:tr h="407611">
                <a:tc>
                  <a:txBody>
                    <a:bodyPr/>
                    <a:lstStyle/>
                    <a:p>
                      <a:r>
                        <a:rPr lang="nl-NL" sz="1400" b="1" i="0" dirty="0">
                          <a:latin typeface="Montserrat Black" pitchFamily="2" charset="77"/>
                        </a:rPr>
                        <a:t>ATTRIBUUT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1" i="0" dirty="0">
                          <a:latin typeface="Montserrat Black" pitchFamily="2" charset="77"/>
                        </a:rPr>
                        <a:t>UITLEG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9972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 err="1">
                          <a:latin typeface="Montserrat" pitchFamily="2" charset="77"/>
                        </a:rPr>
                        <a:t>autocomplete</a:t>
                      </a:r>
                      <a:endParaRPr lang="nl-NL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Dit attribuut helpt de gebruikers van het formulier bij het automatisch invullen van hun gegevens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autocomplete</a:t>
                      </a:r>
                      <a:r>
                        <a:rPr lang="nl-NL" sz="1200" b="1" i="1" dirty="0">
                          <a:latin typeface="Courier" pitchFamily="2" charset="0"/>
                        </a:rPr>
                        <a:t>=</a:t>
                      </a:r>
                      <a:r>
                        <a:rPr lang="nl-NL" sz="1200" b="1" i="0" dirty="0">
                          <a:latin typeface="Courier" pitchFamily="2" charset="0"/>
                        </a:rPr>
                        <a:t>“</a:t>
                      </a:r>
                      <a:r>
                        <a:rPr lang="nl-NL" sz="1200" b="1" i="1" dirty="0" err="1">
                          <a:latin typeface="Courier" pitchFamily="2" charset="0"/>
                        </a:rPr>
                        <a:t>given_name</a:t>
                      </a:r>
                      <a:r>
                        <a:rPr lang="nl-NL" sz="1200" b="1" i="0" dirty="0">
                          <a:latin typeface="Courier" pitchFamily="2" charset="0"/>
                        </a:rPr>
                        <a:t>”&gt;</a:t>
                      </a:r>
                      <a:r>
                        <a:rPr lang="nl-NL" sz="1200" i="0" dirty="0">
                          <a:latin typeface="Courier" pitchFamily="2" charset="0"/>
                        </a:rPr>
                        <a:t>…</a:t>
                      </a:r>
                      <a:endParaRPr lang="nl-NL" sz="1200" i="0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43789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 err="1">
                          <a:latin typeface="Montserrat" pitchFamily="2" charset="77"/>
                        </a:rPr>
                        <a:t>autocapitalize</a:t>
                      </a:r>
                      <a:endParaRPr lang="nl-NL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Dit attribuut laat ons toe om de voornaam en achternaam automatisch hoofdletters te geven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autocapitalize</a:t>
                      </a:r>
                      <a:r>
                        <a:rPr lang="nl-NL" sz="1200" b="1" i="0" dirty="0">
                          <a:latin typeface="Courier" pitchFamily="2" charset="0"/>
                        </a:rPr>
                        <a:t>=“</a:t>
                      </a:r>
                      <a:r>
                        <a:rPr lang="nl-NL" sz="1200" b="1" i="1" dirty="0" err="1">
                          <a:latin typeface="Courier" pitchFamily="2" charset="0"/>
                        </a:rPr>
                        <a:t>words</a:t>
                      </a:r>
                      <a:r>
                        <a:rPr lang="nl-NL" sz="1200" b="1" i="0" dirty="0">
                          <a:latin typeface="Courier" pitchFamily="2" charset="0"/>
                        </a:rPr>
                        <a:t>”&gt;</a:t>
                      </a:r>
                      <a:r>
                        <a:rPr lang="nl-NL" sz="1200" i="0" dirty="0">
                          <a:latin typeface="Courier" pitchFamily="2" charset="0"/>
                        </a:rPr>
                        <a:t>…</a:t>
                      </a:r>
                      <a:endParaRPr lang="nl-NL" sz="1200" i="0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05876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>
                          <a:latin typeface="Montserrat" pitchFamily="2" charset="77"/>
                        </a:rPr>
                        <a:t>autofocus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Dit attribuut zorgt ervoor dat dit invoer element automatisch de focus krijgt bij het laden van de pagina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&lt;input autofocus&gt;…</a:t>
                      </a:r>
                      <a:endParaRPr lang="nl-NL" sz="1200" b="1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600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34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input (types)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9DE1C9A-0A7C-8241-AABC-53B38EE463CA}"/>
              </a:ext>
            </a:extLst>
          </p:cNvPr>
          <p:cNvSpPr txBox="1">
            <a:spLocks/>
          </p:cNvSpPr>
          <p:nvPr/>
        </p:nvSpPr>
        <p:spPr>
          <a:xfrm>
            <a:off x="685800" y="1953947"/>
            <a:ext cx="7772400" cy="1753976"/>
          </a:xfrm>
          <a:prstGeom prst="rect">
            <a:avLst/>
          </a:prstGeom>
        </p:spPr>
        <p:txBody>
          <a:bodyPr vert="horz" lIns="91440" tIns="45720" rIns="91440" bIns="45720" numCol="3" spcCol="36000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button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checkbox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color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date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datetime-local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email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file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hidden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image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month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number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password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radio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range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reset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search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submit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tel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text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time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url</a:t>
            </a:r>
          </a:p>
          <a:p>
            <a:pPr marL="0" indent="0" algn="just">
              <a:buNone/>
            </a:pPr>
            <a:r>
              <a:rPr lang="nl-BE" sz="5600" dirty="0">
                <a:solidFill>
                  <a:srgbClr val="8A2B00"/>
                </a:solidFill>
                <a:latin typeface="Courier" pitchFamily="2" charset="0"/>
              </a:rPr>
              <a:t>week </a:t>
            </a:r>
          </a:p>
          <a:p>
            <a:pPr marL="0" indent="0" algn="just">
              <a:buNone/>
            </a:pPr>
            <a:endParaRPr lang="nl-BE" sz="6000" dirty="0">
              <a:solidFill>
                <a:srgbClr val="D4D4D4"/>
              </a:solidFill>
              <a:latin typeface="Courier" pitchFamily="2" charset="0"/>
            </a:endParaRPr>
          </a:p>
          <a:p>
            <a:pPr marL="292100" marR="5080" indent="0" algn="just">
              <a:lnSpc>
                <a:spcPct val="102600"/>
              </a:lnSpc>
              <a:buNone/>
            </a:pPr>
            <a:r>
              <a:rPr lang="nl-NL" sz="56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	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E088499-028F-D24D-861D-DB104ABF5D01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https://www.w3schools.com/html/html_form_input_types.asp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35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radio buttons 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3DCAF6B-F8F2-D14B-99D1-33019DFD8AEF}"/>
              </a:ext>
            </a:extLst>
          </p:cNvPr>
          <p:cNvGrpSpPr/>
          <p:nvPr/>
        </p:nvGrpSpPr>
        <p:grpSpPr>
          <a:xfrm>
            <a:off x="252000" y="1576516"/>
            <a:ext cx="8640000" cy="2681379"/>
            <a:chOff x="482188" y="1576516"/>
            <a:chExt cx="8640000" cy="2681379"/>
          </a:xfrm>
        </p:grpSpPr>
        <p:pic>
          <p:nvPicPr>
            <p:cNvPr id="4" name="Afbeelding 3" descr="Afbeelding met tekst&#10;&#10;Automatisch gegenereerde beschrijving">
              <a:extLst>
                <a:ext uri="{FF2B5EF4-FFF2-40B4-BE49-F238E27FC236}">
                  <a16:creationId xmlns:a16="http://schemas.microsoft.com/office/drawing/2014/main" id="{973FB8B1-95D7-3F43-8DD4-9524146D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88" y="1576516"/>
              <a:ext cx="4320000" cy="2681379"/>
            </a:xfrm>
            <a:prstGeom prst="rect">
              <a:avLst/>
            </a:prstGeom>
          </p:spPr>
        </p:pic>
        <p:pic>
          <p:nvPicPr>
            <p:cNvPr id="9" name="Afbeelding 8" descr="Afbeelding met tekst&#10;&#10;Automatisch gegenereerde beschrijving">
              <a:extLst>
                <a:ext uri="{FF2B5EF4-FFF2-40B4-BE49-F238E27FC236}">
                  <a16:creationId xmlns:a16="http://schemas.microsoft.com/office/drawing/2014/main" id="{74B9AC80-E869-B943-AEA3-0AED7F1B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2188" y="1576516"/>
              <a:ext cx="4320000" cy="1440000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CB9230E9-DD2D-124E-8B26-65B1A0EAAB34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https://www.w3schools.com/tags/att_input_type_radio.asp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065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checkboxes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60F11F17-61F0-AB4F-BE6E-D55FFB1FB729}"/>
              </a:ext>
            </a:extLst>
          </p:cNvPr>
          <p:cNvGrpSpPr/>
          <p:nvPr/>
        </p:nvGrpSpPr>
        <p:grpSpPr>
          <a:xfrm>
            <a:off x="252000" y="1576516"/>
            <a:ext cx="8640000" cy="2681379"/>
            <a:chOff x="252000" y="1435578"/>
            <a:chExt cx="8640000" cy="2681379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EA00E0DE-1294-BB42-B395-BBF92C24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435578"/>
              <a:ext cx="4320000" cy="2681379"/>
            </a:xfrm>
            <a:prstGeom prst="rect">
              <a:avLst/>
            </a:prstGeom>
          </p:spPr>
        </p:pic>
        <p:pic>
          <p:nvPicPr>
            <p:cNvPr id="7" name="Afbeelding 6" descr="Afbeelding met tekst&#10;&#10;Automatisch gegenereerde beschrijving">
              <a:extLst>
                <a:ext uri="{FF2B5EF4-FFF2-40B4-BE49-F238E27FC236}">
                  <a16:creationId xmlns:a16="http://schemas.microsoft.com/office/drawing/2014/main" id="{6F90938D-7913-A64E-8C5A-D78E9046C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435578"/>
              <a:ext cx="4320000" cy="2681379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D2CCBB22-2B51-A142-807E-68CECF8BCB3C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https://www.w3schools.com/tags/att_input_type_checkbox.asp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639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file input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DEA97D4B-9B24-7F43-BF02-08D6D289BAFB}"/>
              </a:ext>
            </a:extLst>
          </p:cNvPr>
          <p:cNvGrpSpPr/>
          <p:nvPr/>
        </p:nvGrpSpPr>
        <p:grpSpPr>
          <a:xfrm>
            <a:off x="252000" y="1576516"/>
            <a:ext cx="8640000" cy="1787586"/>
            <a:chOff x="252000" y="1576516"/>
            <a:chExt cx="8640000" cy="1787586"/>
          </a:xfrm>
        </p:grpSpPr>
        <p:pic>
          <p:nvPicPr>
            <p:cNvPr id="4" name="Afbeelding 3" descr="Afbeelding met tekst&#10;&#10;Automatisch gegenereerde beschrijving">
              <a:extLst>
                <a:ext uri="{FF2B5EF4-FFF2-40B4-BE49-F238E27FC236}">
                  <a16:creationId xmlns:a16="http://schemas.microsoft.com/office/drawing/2014/main" id="{DE659111-797D-6D4F-8A44-D4B40A5B7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1787586"/>
            </a:xfrm>
            <a:prstGeom prst="rect">
              <a:avLst/>
            </a:prstGeom>
          </p:spPr>
        </p:pic>
        <p:pic>
          <p:nvPicPr>
            <p:cNvPr id="9" name="Afbeelding 8" descr="Afbeelding met tekst&#10;&#10;Automatisch gegenereerde beschrijving">
              <a:extLst>
                <a:ext uri="{FF2B5EF4-FFF2-40B4-BE49-F238E27FC236}">
                  <a16:creationId xmlns:a16="http://schemas.microsoft.com/office/drawing/2014/main" id="{1F7666BF-0FA4-C740-ABCB-50D063EBD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576516"/>
              <a:ext cx="4320000" cy="1787586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03EC574C-A468-A14D-B696-93EBCDF4C312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https://www.w3schools.com/tags/att_input_type_file.asp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750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date input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956A9953-F8C1-A84B-A27F-D757967CA732}"/>
              </a:ext>
            </a:extLst>
          </p:cNvPr>
          <p:cNvGrpSpPr/>
          <p:nvPr/>
        </p:nvGrpSpPr>
        <p:grpSpPr>
          <a:xfrm>
            <a:off x="252000" y="1576516"/>
            <a:ext cx="8640000" cy="2482760"/>
            <a:chOff x="252000" y="1576515"/>
            <a:chExt cx="8640000" cy="2482760"/>
          </a:xfrm>
        </p:grpSpPr>
        <p:pic>
          <p:nvPicPr>
            <p:cNvPr id="4" name="Afbeelding 3" descr="Afbeelding met tekst&#10;&#10;Automatisch gegenereerde beschrijving">
              <a:extLst>
                <a:ext uri="{FF2B5EF4-FFF2-40B4-BE49-F238E27FC236}">
                  <a16:creationId xmlns:a16="http://schemas.microsoft.com/office/drawing/2014/main" id="{A4006349-464F-8F43-A245-B825146DF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2482759"/>
            </a:xfrm>
            <a:prstGeom prst="rect">
              <a:avLst/>
            </a:prstGeom>
          </p:spPr>
        </p:pic>
        <p:pic>
          <p:nvPicPr>
            <p:cNvPr id="9" name="Afbeelding 8" descr="Afbeelding met tekst&#10;&#10;Automatisch gegenereerde beschrijving">
              <a:extLst>
                <a:ext uri="{FF2B5EF4-FFF2-40B4-BE49-F238E27FC236}">
                  <a16:creationId xmlns:a16="http://schemas.microsoft.com/office/drawing/2014/main" id="{C22CEDF1-12FA-4448-8595-4F23B4F8E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576515"/>
              <a:ext cx="4320000" cy="2482759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B84C0181-2918-EE4E-9EA7-4F18D1F21963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https://www.w3schools.com/tags/att_input_type_date.asp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558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email input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2B884C7E-5572-FC41-949C-21375FA431BF}"/>
              </a:ext>
            </a:extLst>
          </p:cNvPr>
          <p:cNvGrpSpPr/>
          <p:nvPr/>
        </p:nvGrpSpPr>
        <p:grpSpPr>
          <a:xfrm>
            <a:off x="252000" y="1576516"/>
            <a:ext cx="8640000" cy="1787586"/>
            <a:chOff x="252000" y="1576516"/>
            <a:chExt cx="8640000" cy="1787586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03023EC0-1538-FA44-A742-D123FA229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1787586"/>
            </a:xfrm>
            <a:prstGeom prst="rect">
              <a:avLst/>
            </a:prstGeom>
          </p:spPr>
        </p:pic>
        <p:pic>
          <p:nvPicPr>
            <p:cNvPr id="7" name="Afbeelding 6" descr="Afbeelding met tekst&#10;&#10;Automatisch gegenereerde beschrijving">
              <a:extLst>
                <a:ext uri="{FF2B5EF4-FFF2-40B4-BE49-F238E27FC236}">
                  <a16:creationId xmlns:a16="http://schemas.microsoft.com/office/drawing/2014/main" id="{C28CC0AD-3B2C-354D-97FF-013BDF678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576516"/>
              <a:ext cx="4320000" cy="1787586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AFD5A2D7-E3EE-8446-8B7B-181D7B85C8A6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https://www.w3schools.com/tags/att_input_type_email.asp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4148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url input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3C3978FB-D736-064A-A52D-F4AE7B4D6E67}"/>
              </a:ext>
            </a:extLst>
          </p:cNvPr>
          <p:cNvGrpSpPr/>
          <p:nvPr/>
        </p:nvGrpSpPr>
        <p:grpSpPr>
          <a:xfrm>
            <a:off x="254893" y="1576516"/>
            <a:ext cx="8634214" cy="1787586"/>
            <a:chOff x="252000" y="1576516"/>
            <a:chExt cx="8634214" cy="1787586"/>
          </a:xfrm>
        </p:grpSpPr>
        <p:pic>
          <p:nvPicPr>
            <p:cNvPr id="4" name="Afbeelding 3" descr="Afbeelding met tekst&#10;&#10;Automatisch gegenereerde beschrijving">
              <a:extLst>
                <a:ext uri="{FF2B5EF4-FFF2-40B4-BE49-F238E27FC236}">
                  <a16:creationId xmlns:a16="http://schemas.microsoft.com/office/drawing/2014/main" id="{06E2D0BC-BF91-AB4C-B15E-CF61EDE01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1787586"/>
            </a:xfrm>
            <a:prstGeom prst="rect">
              <a:avLst/>
            </a:prstGeom>
          </p:spPr>
        </p:pic>
        <p:pic>
          <p:nvPicPr>
            <p:cNvPr id="9" name="Afbeelding 8" descr="Afbeelding met tekst&#10;&#10;Automatisch gegenereerde beschrijving">
              <a:extLst>
                <a:ext uri="{FF2B5EF4-FFF2-40B4-BE49-F238E27FC236}">
                  <a16:creationId xmlns:a16="http://schemas.microsoft.com/office/drawing/2014/main" id="{378166BF-221A-0649-A571-233E39588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6214" y="1576516"/>
              <a:ext cx="4320000" cy="1787586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310CDA92-5AEA-FF4C-806F-C2CF5D50618D}"/>
              </a:ext>
            </a:extLst>
          </p:cNvPr>
          <p:cNvSpPr/>
          <p:nvPr/>
        </p:nvSpPr>
        <p:spPr>
          <a:xfrm>
            <a:off x="254893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https://www.w3schools.com/tags/att_input_type_url.asp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699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create HTML forms">
            <a:extLst>
              <a:ext uri="{FF2B5EF4-FFF2-40B4-BE49-F238E27FC236}">
                <a16:creationId xmlns:a16="http://schemas.microsoft.com/office/drawing/2014/main" id="{899535B0-8043-7143-BA84-7506BA18B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r="19819"/>
          <a:stretch/>
        </p:blipFill>
        <p:spPr bwMode="auto">
          <a:xfrm>
            <a:off x="0" y="-1350"/>
            <a:ext cx="540834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37CF101-A37E-AC4A-BA8B-B44BB3551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0"/>
            <a:ext cx="68641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19114DD-E871-9044-BACA-6D3B61B77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 sz="2800" dirty="0"/>
              <a:t>Formulieren</a:t>
            </a:r>
          </a:p>
        </p:txBody>
      </p:sp>
    </p:spTree>
    <p:extLst>
      <p:ext uri="{BB962C8B-B14F-4D97-AF65-F5344CB8AC3E}">
        <p14:creationId xmlns:p14="http://schemas.microsoft.com/office/powerpoint/2010/main" val="2677919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search input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D8867A15-BBD6-6246-AC92-B69E9571DF66}"/>
              </a:ext>
            </a:extLst>
          </p:cNvPr>
          <p:cNvGrpSpPr/>
          <p:nvPr/>
        </p:nvGrpSpPr>
        <p:grpSpPr>
          <a:xfrm>
            <a:off x="252000" y="1576516"/>
            <a:ext cx="8640000" cy="1787586"/>
            <a:chOff x="252000" y="1576516"/>
            <a:chExt cx="8640000" cy="1787586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4A78576B-71D5-E946-A8BB-98FE7CAA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1787586"/>
            </a:xfrm>
            <a:prstGeom prst="rect">
              <a:avLst/>
            </a:prstGeom>
          </p:spPr>
        </p:pic>
        <p:pic>
          <p:nvPicPr>
            <p:cNvPr id="7" name="Afbeelding 6" descr="Afbeelding met tekst&#10;&#10;Automatisch gegenereerde beschrijving">
              <a:extLst>
                <a:ext uri="{FF2B5EF4-FFF2-40B4-BE49-F238E27FC236}">
                  <a16:creationId xmlns:a16="http://schemas.microsoft.com/office/drawing/2014/main" id="{1BD22227-C276-9D48-B540-50FF06E3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576516"/>
              <a:ext cx="4320000" cy="1787586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5D86C32B-2E3E-A846-94DF-A4C861E1A546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https://www.w3schools.com/tags/att_input_type_search.asp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921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submit button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4C64DD8A-9DDE-BF49-96EE-A7CE729A4CD8}"/>
              </a:ext>
            </a:extLst>
          </p:cNvPr>
          <p:cNvGrpSpPr/>
          <p:nvPr/>
        </p:nvGrpSpPr>
        <p:grpSpPr>
          <a:xfrm>
            <a:off x="252000" y="1576516"/>
            <a:ext cx="8640000" cy="1787586"/>
            <a:chOff x="482188" y="1576516"/>
            <a:chExt cx="8640000" cy="1787586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6ADC9179-9E44-3549-8D8B-D3FCF1DF4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188" y="1576516"/>
              <a:ext cx="4320000" cy="1787586"/>
            </a:xfrm>
            <a:prstGeom prst="rect">
              <a:avLst/>
            </a:prstGeom>
          </p:spPr>
        </p:pic>
        <p:pic>
          <p:nvPicPr>
            <p:cNvPr id="7" name="Afbeelding 6" descr="Afbeelding met tekst&#10;&#10;Automatisch gegenereerde beschrijving">
              <a:extLst>
                <a:ext uri="{FF2B5EF4-FFF2-40B4-BE49-F238E27FC236}">
                  <a16:creationId xmlns:a16="http://schemas.microsoft.com/office/drawing/2014/main" id="{6F14D4AC-3856-1A45-9A8D-959C04FC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2188" y="1576516"/>
              <a:ext cx="4320000" cy="1787586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4C6F7077-3782-B349-868B-4E1F8391DA39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https://www.w3schools.com/tags/att_input_type_submit.asp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509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image button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F0658E52-9C7B-7646-A169-E4DF27B1853B}"/>
              </a:ext>
            </a:extLst>
          </p:cNvPr>
          <p:cNvGrpSpPr/>
          <p:nvPr/>
        </p:nvGrpSpPr>
        <p:grpSpPr>
          <a:xfrm>
            <a:off x="252000" y="1576516"/>
            <a:ext cx="8640000" cy="1787586"/>
            <a:chOff x="252000" y="1576516"/>
            <a:chExt cx="8640000" cy="1787586"/>
          </a:xfrm>
        </p:grpSpPr>
        <p:pic>
          <p:nvPicPr>
            <p:cNvPr id="4" name="Afbeelding 3" descr="Afbeelding met tekst&#10;&#10;Automatisch gegenereerde beschrijving">
              <a:extLst>
                <a:ext uri="{FF2B5EF4-FFF2-40B4-BE49-F238E27FC236}">
                  <a16:creationId xmlns:a16="http://schemas.microsoft.com/office/drawing/2014/main" id="{43EF9732-41B2-6A42-BC15-0FFCD3A69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1787586"/>
            </a:xfrm>
            <a:prstGeom prst="rect">
              <a:avLst/>
            </a:prstGeom>
          </p:spPr>
        </p:pic>
        <p:pic>
          <p:nvPicPr>
            <p:cNvPr id="9" name="Afbeelding 8" descr="Afbeelding met tekst&#10;&#10;Automatisch gegenereerde beschrijving">
              <a:extLst>
                <a:ext uri="{FF2B5EF4-FFF2-40B4-BE49-F238E27FC236}">
                  <a16:creationId xmlns:a16="http://schemas.microsoft.com/office/drawing/2014/main" id="{15C3B01C-C08F-2140-BB35-293DD3489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576516"/>
              <a:ext cx="4320000" cy="1787586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8369B2DB-81CC-CA4F-8D19-2A18E0A0B60A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https://www.w3schools.com/tags/att_input_type_image.asp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231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button &amp; hidden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8E90F260-0632-DB45-9AC6-CD0958F79228}"/>
              </a:ext>
            </a:extLst>
          </p:cNvPr>
          <p:cNvGrpSpPr/>
          <p:nvPr/>
        </p:nvGrpSpPr>
        <p:grpSpPr>
          <a:xfrm>
            <a:off x="252000" y="1576516"/>
            <a:ext cx="8640000" cy="1787586"/>
            <a:chOff x="252000" y="1576516"/>
            <a:chExt cx="8640000" cy="1787586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4829C6B8-3BC4-0549-A9A6-83AE5B63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1787586"/>
            </a:xfrm>
            <a:prstGeom prst="rect">
              <a:avLst/>
            </a:prstGeom>
          </p:spPr>
        </p:pic>
        <p:pic>
          <p:nvPicPr>
            <p:cNvPr id="7" name="Afbeelding 6" descr="Afbeelding met tekst&#10;&#10;Automatisch gegenereerde beschrijving">
              <a:extLst>
                <a:ext uri="{FF2B5EF4-FFF2-40B4-BE49-F238E27FC236}">
                  <a16:creationId xmlns:a16="http://schemas.microsoft.com/office/drawing/2014/main" id="{72C5E0EB-29CF-444B-9797-229AF2AB2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576516"/>
              <a:ext cx="4320000" cy="1787586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1902E5D4-B5A3-9248-B74B-78B8DD00EB91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https://www.w3schools.com/tags/att_input_type_hidden.asp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7473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select &amp; option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A9AB79D0-F3A1-AF44-9FC2-C798A925E791}"/>
              </a:ext>
            </a:extLst>
          </p:cNvPr>
          <p:cNvGrpSpPr/>
          <p:nvPr/>
        </p:nvGrpSpPr>
        <p:grpSpPr>
          <a:xfrm>
            <a:off x="252000" y="1576516"/>
            <a:ext cx="8640000" cy="2135172"/>
            <a:chOff x="252000" y="1576516"/>
            <a:chExt cx="8640000" cy="2135172"/>
          </a:xfrm>
        </p:grpSpPr>
        <p:pic>
          <p:nvPicPr>
            <p:cNvPr id="4" name="Afbeelding 3" descr="Afbeelding met tekst&#10;&#10;Automatisch gegenereerde beschrijving">
              <a:extLst>
                <a:ext uri="{FF2B5EF4-FFF2-40B4-BE49-F238E27FC236}">
                  <a16:creationId xmlns:a16="http://schemas.microsoft.com/office/drawing/2014/main" id="{91AF696B-3B87-1A4A-9CA7-8D39E9EC4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2135172"/>
            </a:xfrm>
            <a:prstGeom prst="rect">
              <a:avLst/>
            </a:prstGeom>
          </p:spPr>
        </p:pic>
        <p:pic>
          <p:nvPicPr>
            <p:cNvPr id="9" name="Afbeelding 8" descr="Afbeelding met tekst&#10;&#10;Automatisch gegenereerde beschrijving">
              <a:extLst>
                <a:ext uri="{FF2B5EF4-FFF2-40B4-BE49-F238E27FC236}">
                  <a16:creationId xmlns:a16="http://schemas.microsoft.com/office/drawing/2014/main" id="{FAC59122-BC52-6F40-9218-547977CF3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576516"/>
              <a:ext cx="4320000" cy="1886897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0CDFE6FF-83C8-1149-9545-9D0D9411442E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https://www.w3schools.com/tags/tag_select.asp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7430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select &amp; option (2)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18CD188C-692C-E34A-BF86-A334AE1B0C0C}"/>
              </a:ext>
            </a:extLst>
          </p:cNvPr>
          <p:cNvGrpSpPr/>
          <p:nvPr/>
        </p:nvGrpSpPr>
        <p:grpSpPr>
          <a:xfrm>
            <a:off x="252000" y="1576516"/>
            <a:ext cx="8640000" cy="3376552"/>
            <a:chOff x="252000" y="1576516"/>
            <a:chExt cx="8640000" cy="3376552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120FA6E9-BB9D-F74D-A795-9B7E55EBB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3376552"/>
            </a:xfrm>
            <a:prstGeom prst="rect">
              <a:avLst/>
            </a:prstGeom>
          </p:spPr>
        </p:pic>
        <p:pic>
          <p:nvPicPr>
            <p:cNvPr id="12" name="Afbeelding 11" descr="Afbeelding met tekst&#10;&#10;Automatisch gegenereerde beschrijving">
              <a:extLst>
                <a:ext uri="{FF2B5EF4-FFF2-40B4-BE49-F238E27FC236}">
                  <a16:creationId xmlns:a16="http://schemas.microsoft.com/office/drawing/2014/main" id="{1C837E60-4089-2041-A764-4181E5E57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576516"/>
              <a:ext cx="4320000" cy="2532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8335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datalist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130823B6-CA38-FB45-A61D-3BD9A44D4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5" t="21219" r="5897" b="57276"/>
          <a:stretch/>
        </p:blipFill>
        <p:spPr>
          <a:xfrm>
            <a:off x="252000" y="1576516"/>
            <a:ext cx="8640000" cy="2310161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3E327628-1C41-9A4B-8F9B-4527D463CD57}"/>
              </a:ext>
            </a:extLst>
          </p:cNvPr>
          <p:cNvSpPr/>
          <p:nvPr/>
        </p:nvSpPr>
        <p:spPr>
          <a:xfrm>
            <a:off x="252000" y="460918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4"/>
              </a:rPr>
              <a:t>https://www.w3schools.com/tags/tag_datalist.asp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528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textarea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D9708641-8CB6-BC40-80F1-6FAB88ABF4F4}"/>
              </a:ext>
            </a:extLst>
          </p:cNvPr>
          <p:cNvGrpSpPr/>
          <p:nvPr/>
        </p:nvGrpSpPr>
        <p:grpSpPr>
          <a:xfrm>
            <a:off x="252000" y="1576516"/>
            <a:ext cx="8640000" cy="2532414"/>
            <a:chOff x="252000" y="1576516"/>
            <a:chExt cx="8640000" cy="2532414"/>
          </a:xfrm>
        </p:grpSpPr>
        <p:pic>
          <p:nvPicPr>
            <p:cNvPr id="4" name="Afbeelding 3" descr="Afbeelding met tekst&#10;&#10;Automatisch gegenereerde beschrijving">
              <a:extLst>
                <a:ext uri="{FF2B5EF4-FFF2-40B4-BE49-F238E27FC236}">
                  <a16:creationId xmlns:a16="http://schemas.microsoft.com/office/drawing/2014/main" id="{D30D0998-3BFB-7E45-926B-6978461E4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2532414"/>
            </a:xfrm>
            <a:prstGeom prst="rect">
              <a:avLst/>
            </a:prstGeom>
          </p:spPr>
        </p:pic>
        <p:pic>
          <p:nvPicPr>
            <p:cNvPr id="7" name="Afbeelding 6" descr="Afbeelding met tekst&#10;&#10;Automatisch gegenereerde beschrijving">
              <a:extLst>
                <a:ext uri="{FF2B5EF4-FFF2-40B4-BE49-F238E27FC236}">
                  <a16:creationId xmlns:a16="http://schemas.microsoft.com/office/drawing/2014/main" id="{8DFE14A0-FC2C-B84F-BC64-543372C5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576516"/>
              <a:ext cx="4320000" cy="1539310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1AEEBE6D-7DBD-834B-A406-B9E43D07ED23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https://www.w3schools.com/tags/tag_textarea.asp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721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fieldset, legend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7497C9C4-E0D9-7548-B12E-A70F37DD9B00}"/>
              </a:ext>
            </a:extLst>
          </p:cNvPr>
          <p:cNvGrpSpPr/>
          <p:nvPr/>
        </p:nvGrpSpPr>
        <p:grpSpPr>
          <a:xfrm>
            <a:off x="252000" y="1576516"/>
            <a:ext cx="8640000" cy="2333793"/>
            <a:chOff x="252000" y="1576516"/>
            <a:chExt cx="8640000" cy="2333793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229D9A69-9C55-1246-B4E9-24CA6A47D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2333793"/>
            </a:xfrm>
            <a:prstGeom prst="rect">
              <a:avLst/>
            </a:prstGeom>
          </p:spPr>
        </p:pic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4966ED48-F91C-C240-ABA9-DC82405F7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576516"/>
              <a:ext cx="4320000" cy="2333793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6FC7BBC3-C41C-E048-9065-393C292C86DD}"/>
              </a:ext>
            </a:extLst>
          </p:cNvPr>
          <p:cNvSpPr/>
          <p:nvPr/>
        </p:nvSpPr>
        <p:spPr>
          <a:xfrm>
            <a:off x="252000" y="445883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https://www.w3schools.com/tags/tag_fieldset.asp</a:t>
            </a:r>
            <a:r>
              <a:rPr lang="nl-NL" sz="1000" dirty="0">
                <a:latin typeface="Montserrat" pitchFamily="2" charset="77"/>
              </a:rPr>
              <a:t> </a:t>
            </a:r>
            <a:br>
              <a:rPr lang="nl-NL" sz="1000" dirty="0">
                <a:latin typeface="Montserrat" pitchFamily="2" charset="77"/>
              </a:rPr>
            </a:br>
            <a:r>
              <a:rPr lang="nl-NL" sz="1000" dirty="0">
                <a:latin typeface="Montserrat" pitchFamily="2" charset="77"/>
                <a:hlinkClick r:id="rId6"/>
              </a:rPr>
              <a:t>https://www.w3schools.com/tags/tag_legend.asp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142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label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E0E505C0-6931-4849-8E84-8A9738C2C6ED}"/>
              </a:ext>
            </a:extLst>
          </p:cNvPr>
          <p:cNvGrpSpPr/>
          <p:nvPr/>
        </p:nvGrpSpPr>
        <p:grpSpPr>
          <a:xfrm>
            <a:off x="252000" y="1576516"/>
            <a:ext cx="8640000" cy="2333794"/>
            <a:chOff x="252000" y="1576515"/>
            <a:chExt cx="8640000" cy="2333794"/>
          </a:xfrm>
        </p:grpSpPr>
        <p:pic>
          <p:nvPicPr>
            <p:cNvPr id="4" name="Afbeelding 3" descr="Afbeelding met tekst&#10;&#10;Automatisch gegenereerde beschrijving">
              <a:extLst>
                <a:ext uri="{FF2B5EF4-FFF2-40B4-BE49-F238E27FC236}">
                  <a16:creationId xmlns:a16="http://schemas.microsoft.com/office/drawing/2014/main" id="{36BD79B2-1886-804F-AA5D-FA01B8B39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576516"/>
              <a:ext cx="4320000" cy="2333793"/>
            </a:xfrm>
            <a:prstGeom prst="rect">
              <a:avLst/>
            </a:prstGeom>
          </p:spPr>
        </p:pic>
        <p:pic>
          <p:nvPicPr>
            <p:cNvPr id="7" name="Afbeelding 6" descr="Afbeelding met tekst&#10;&#10;Automatisch gegenereerde beschrijving">
              <a:extLst>
                <a:ext uri="{FF2B5EF4-FFF2-40B4-BE49-F238E27FC236}">
                  <a16:creationId xmlns:a16="http://schemas.microsoft.com/office/drawing/2014/main" id="{37207431-5FA5-3F43-9830-AD85FCC2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576515"/>
              <a:ext cx="4320000" cy="2333793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0687145C-322D-2945-A631-55334C68BD5A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https://www.w3schools.com/tags/tag_label.asp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641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E0D8426-0FDD-ED46-9E35-DA6818CF69EE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Verzamelen van informatie van gebruikers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Uitgebreide mogelijkheden voor het samenstellen van formulieren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Tekstinvoer - invoertypen (kleur, datum, …)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Ingebouwde validatie (email, </a:t>
            </a:r>
            <a:r>
              <a:rPr lang="nl-NL" sz="16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url</a:t>
            </a: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, …)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Selectievakjes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Keuzerondjes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Keuzelijsten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6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…</a:t>
            </a:r>
          </a:p>
          <a:p>
            <a:pPr marL="1035050" marR="5080" lvl="1">
              <a:lnSpc>
                <a:spcPct val="102600"/>
              </a:lnSpc>
            </a:pPr>
            <a:endParaRPr lang="nl-NL" sz="16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976245A-C949-B246-96EF-A5CB0A3E78B7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https://www.w3schools.com/html/html_forms.asp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4411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7D51A0-AC33-964B-AD66-BD4F68D73CCC}"/>
              </a:ext>
            </a:extLst>
          </p:cNvPr>
          <p:cNvSpPr txBox="1">
            <a:spLocks/>
          </p:cNvSpPr>
          <p:nvPr/>
        </p:nvSpPr>
        <p:spPr>
          <a:xfrm>
            <a:off x="685800" y="1435577"/>
            <a:ext cx="7772400" cy="2721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2100" marR="5080" indent="0">
              <a:lnSpc>
                <a:spcPct val="102600"/>
              </a:lnSpc>
              <a:buNone/>
            </a:pPr>
            <a:endParaRPr lang="nl-NL" sz="12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Maak een formulier waar volgende velden in staan: </a:t>
            </a:r>
            <a:r>
              <a:rPr lang="nl-NL" sz="13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voornaam, achternaam, straat, huisnummer, postcode, gemeente, geboortedatum, email adres, favoriete kleur, favoriete site, favoriete groente, geslacht, wachtwoord</a:t>
            </a:r>
            <a:endParaRPr lang="nl-NL" sz="13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Zorg voor een button ”</a:t>
            </a:r>
            <a:r>
              <a:rPr lang="nl-NL" sz="13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Verzend</a:t>
            </a: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” en “</a:t>
            </a:r>
            <a:r>
              <a:rPr lang="nl-NL" sz="13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Reset</a:t>
            </a: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”</a:t>
            </a:r>
          </a:p>
          <a:p>
            <a:pPr marL="635000" marR="5080">
              <a:lnSpc>
                <a:spcPct val="102600"/>
              </a:lnSpc>
            </a:pP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velden voor- en achternaam zijn verplicht</a:t>
            </a:r>
          </a:p>
          <a:p>
            <a:pPr marL="635000" marR="5080">
              <a:lnSpc>
                <a:spcPct val="102600"/>
              </a:lnSpc>
            </a:pP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Kies de meest geschikte input types voor de velden</a:t>
            </a:r>
          </a:p>
          <a:p>
            <a:pPr marL="635000" marR="5080">
              <a:lnSpc>
                <a:spcPct val="102600"/>
              </a:lnSpc>
            </a:pP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postcode moet uit exact 4 cijfers bestaan</a:t>
            </a:r>
          </a:p>
          <a:p>
            <a:pPr marL="635000" marR="5080">
              <a:lnSpc>
                <a:spcPct val="102600"/>
              </a:lnSpc>
            </a:pP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Voor de favoriete groente kan er gekozen worden tussen </a:t>
            </a:r>
            <a:r>
              <a:rPr lang="nl-NL" sz="13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spinazie, witte kool of tuinbonen</a:t>
            </a:r>
            <a:endParaRPr lang="nl-NL" sz="13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Voor- en achternaam mag uit niet meer dan 25 tekens bestaan</a:t>
            </a:r>
          </a:p>
          <a:p>
            <a:pPr marL="635000" marR="5080">
              <a:lnSpc>
                <a:spcPct val="102600"/>
              </a:lnSpc>
            </a:pP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Voor de favoriete groenten lijst mag je ook kiezen voor een datalist</a:t>
            </a:r>
          </a:p>
          <a:p>
            <a:pPr marL="635000" marR="5080">
              <a:lnSpc>
                <a:spcPct val="102600"/>
              </a:lnSpc>
            </a:pP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Je gebruik maken van de get methode dan wordt dit getoond in de </a:t>
            </a:r>
            <a:r>
              <a:rPr lang="nl-NL" sz="13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url</a:t>
            </a:r>
            <a:r>
              <a:rPr lang="nl-NL" sz="13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na het verzenden van het formulier</a:t>
            </a:r>
          </a:p>
        </p:txBody>
      </p:sp>
    </p:spTree>
    <p:extLst>
      <p:ext uri="{BB962C8B-B14F-4D97-AF65-F5344CB8AC3E}">
        <p14:creationId xmlns:p14="http://schemas.microsoft.com/office/powerpoint/2010/main" val="1836263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(2)</a:t>
            </a:r>
          </a:p>
        </p:txBody>
      </p:sp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88097BDD-6C44-4A4F-9247-E5B197448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20" y="1435578"/>
            <a:ext cx="231236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1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(2)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4FA48A7-0146-0D44-8B6C-23470148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6516"/>
            <a:ext cx="3512195" cy="2160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33E1C90-FC44-AC4A-8656-C40073062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985" y="748724"/>
            <a:ext cx="1898015" cy="252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98D03A0-0EF8-9D4D-849D-92B8FCD6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394" y="3268724"/>
            <a:ext cx="281739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3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(3)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88B705B0-BD28-FC4A-B378-7765ECCF7FA9}"/>
              </a:ext>
            </a:extLst>
          </p:cNvPr>
          <p:cNvGrpSpPr/>
          <p:nvPr/>
        </p:nvGrpSpPr>
        <p:grpSpPr>
          <a:xfrm>
            <a:off x="685800" y="1497949"/>
            <a:ext cx="7523218" cy="3450992"/>
            <a:chOff x="685800" y="1497949"/>
            <a:chExt cx="7523218" cy="3450992"/>
          </a:xfrm>
        </p:grpSpPr>
        <p:pic>
          <p:nvPicPr>
            <p:cNvPr id="3073" name="Picture 1" descr="page154image40170912">
              <a:extLst>
                <a:ext uri="{FF2B5EF4-FFF2-40B4-BE49-F238E27FC236}">
                  <a16:creationId xmlns:a16="http://schemas.microsoft.com/office/drawing/2014/main" id="{7E3E57FD-232D-E741-BF76-E070E77E3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106503"/>
              <a:ext cx="184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page154image40160304">
              <a:extLst>
                <a:ext uri="{FF2B5EF4-FFF2-40B4-BE49-F238E27FC236}">
                  <a16:creationId xmlns:a16="http://schemas.microsoft.com/office/drawing/2014/main" id="{513E30A0-3C19-1D4B-AAD7-50CEA7809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514" y="2106503"/>
              <a:ext cx="184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page154image40158016">
              <a:extLst>
                <a:ext uri="{FF2B5EF4-FFF2-40B4-BE49-F238E27FC236}">
                  <a16:creationId xmlns:a16="http://schemas.microsoft.com/office/drawing/2014/main" id="{ED203A39-C66B-AD42-BCF4-841AB9F77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7227" y="2102545"/>
              <a:ext cx="2491791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page154image40168000">
              <a:extLst>
                <a:ext uri="{FF2B5EF4-FFF2-40B4-BE49-F238E27FC236}">
                  <a16:creationId xmlns:a16="http://schemas.microsoft.com/office/drawing/2014/main" id="{6DEB1B4C-75B9-0742-AE00-072612DF8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3623982"/>
              <a:ext cx="184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page154image40163840">
              <a:extLst>
                <a:ext uri="{FF2B5EF4-FFF2-40B4-BE49-F238E27FC236}">
                  <a16:creationId xmlns:a16="http://schemas.microsoft.com/office/drawing/2014/main" id="{E9B6E9E6-2697-F14D-A9A2-60E95ED78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2054" y="3623982"/>
              <a:ext cx="2378919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age154image40168832">
              <a:extLst>
                <a:ext uri="{FF2B5EF4-FFF2-40B4-BE49-F238E27FC236}">
                  <a16:creationId xmlns:a16="http://schemas.microsoft.com/office/drawing/2014/main" id="{AD57398A-9528-6B42-B56D-1D618CEAA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741" y="3627240"/>
              <a:ext cx="792766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page154image40165504">
              <a:extLst>
                <a:ext uri="{FF2B5EF4-FFF2-40B4-BE49-F238E27FC236}">
                  <a16:creationId xmlns:a16="http://schemas.microsoft.com/office/drawing/2014/main" id="{758EF379-0961-CA4B-86A6-D992D865D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564" y="4678941"/>
              <a:ext cx="596471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page154image40165088">
              <a:extLst>
                <a:ext uri="{FF2B5EF4-FFF2-40B4-BE49-F238E27FC236}">
                  <a16:creationId xmlns:a16="http://schemas.microsoft.com/office/drawing/2014/main" id="{A22DEE6D-EB27-D44F-B4C3-CC1F5110C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668" y="4678941"/>
              <a:ext cx="888511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page154image40165296">
              <a:extLst>
                <a:ext uri="{FF2B5EF4-FFF2-40B4-BE49-F238E27FC236}">
                  <a16:creationId xmlns:a16="http://schemas.microsoft.com/office/drawing/2014/main" id="{C64A37E6-A903-2042-8110-42E11C178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696" y="4678941"/>
              <a:ext cx="1452858" cy="27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kstvak 6">
              <a:extLst>
                <a:ext uri="{FF2B5EF4-FFF2-40B4-BE49-F238E27FC236}">
                  <a16:creationId xmlns:a16="http://schemas.microsoft.com/office/drawing/2014/main" id="{BA0C9A7F-D896-FF44-ACC5-6F76D31568CD}"/>
                </a:ext>
              </a:extLst>
            </p:cNvPr>
            <p:cNvSpPr txBox="1"/>
            <p:nvPr/>
          </p:nvSpPr>
          <p:spPr>
            <a:xfrm>
              <a:off x="1000504" y="1497949"/>
              <a:ext cx="1194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>
                  <a:latin typeface="Montserrat ExtraLight" pitchFamily="2" charset="77"/>
                </a:rPr>
                <a:t>Text</a:t>
              </a:r>
              <a:r>
                <a:rPr lang="nl-NL" sz="1600" dirty="0">
                  <a:latin typeface="Montserrat ExtraLight" pitchFamily="2" charset="77"/>
                </a:rPr>
                <a:t> input</a:t>
              </a:r>
            </a:p>
          </p:txBody>
        </p:sp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978F2307-A57A-974F-A33C-D651B52D3513}"/>
                </a:ext>
              </a:extLst>
            </p:cNvPr>
            <p:cNvSpPr txBox="1"/>
            <p:nvPr/>
          </p:nvSpPr>
          <p:spPr>
            <a:xfrm>
              <a:off x="3240147" y="1503331"/>
              <a:ext cx="17700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>
                  <a:latin typeface="Montserrat ExtraLight" pitchFamily="2" charset="77"/>
                </a:rPr>
                <a:t>Password input</a:t>
              </a:r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212733C1-8E1A-E844-9A5A-CEB8BA91DA1B}"/>
                </a:ext>
              </a:extLst>
            </p:cNvPr>
            <p:cNvSpPr txBox="1"/>
            <p:nvPr/>
          </p:nvSpPr>
          <p:spPr>
            <a:xfrm>
              <a:off x="5784756" y="1497949"/>
              <a:ext cx="2356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>
                  <a:latin typeface="Montserrat ExtraLight" pitchFamily="2" charset="77"/>
                </a:rPr>
                <a:t>Text</a:t>
              </a:r>
              <a:r>
                <a:rPr lang="nl-NL" sz="1600" dirty="0">
                  <a:latin typeface="Montserrat ExtraLight" pitchFamily="2" charset="77"/>
                </a:rPr>
                <a:t> input (</a:t>
              </a:r>
              <a:r>
                <a:rPr lang="nl-NL" sz="1600" dirty="0" err="1">
                  <a:latin typeface="Montserrat ExtraLight" pitchFamily="2" charset="77"/>
                </a:rPr>
                <a:t>multi</a:t>
              </a:r>
              <a:r>
                <a:rPr lang="nl-NL" sz="1600" dirty="0">
                  <a:latin typeface="Montserrat ExtraLight" pitchFamily="2" charset="77"/>
                </a:rPr>
                <a:t> line)</a:t>
              </a:r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79B20EEB-3CCB-5C40-B3FE-6A172D379740}"/>
                </a:ext>
              </a:extLst>
            </p:cNvPr>
            <p:cNvSpPr txBox="1"/>
            <p:nvPr/>
          </p:nvSpPr>
          <p:spPr>
            <a:xfrm>
              <a:off x="5963489" y="3028419"/>
              <a:ext cx="19992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>
                  <a:latin typeface="Montserrat ExtraLight" pitchFamily="2" charset="77"/>
                </a:rPr>
                <a:t>Drop-down </a:t>
              </a:r>
              <a:r>
                <a:rPr lang="nl-NL" sz="1600" dirty="0" err="1">
                  <a:latin typeface="Montserrat ExtraLight" pitchFamily="2" charset="77"/>
                </a:rPr>
                <a:t>boxes</a:t>
              </a:r>
              <a:endParaRPr lang="nl-NL" sz="1600" dirty="0">
                <a:latin typeface="Montserrat ExtraLight" pitchFamily="2" charset="77"/>
              </a:endParaRPr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661F176C-F683-634A-A500-066C5B724091}"/>
                </a:ext>
              </a:extLst>
            </p:cNvPr>
            <p:cNvSpPr txBox="1"/>
            <p:nvPr/>
          </p:nvSpPr>
          <p:spPr>
            <a:xfrm>
              <a:off x="3289037" y="3028419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>
                  <a:latin typeface="Montserrat ExtraLight" pitchFamily="2" charset="77"/>
                </a:rPr>
                <a:t>Checkboxes</a:t>
              </a:r>
              <a:endParaRPr lang="nl-NL" sz="1600" dirty="0">
                <a:latin typeface="Montserrat ExtraLight" pitchFamily="2" charset="77"/>
              </a:endParaRP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0ED070C5-0045-EA42-87C7-45C56D64EC25}"/>
                </a:ext>
              </a:extLst>
            </p:cNvPr>
            <p:cNvSpPr txBox="1"/>
            <p:nvPr/>
          </p:nvSpPr>
          <p:spPr>
            <a:xfrm>
              <a:off x="793716" y="3028419"/>
              <a:ext cx="162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>
                  <a:latin typeface="Montserrat ExtraLight" pitchFamily="2" charset="77"/>
                </a:rPr>
                <a:t>Radio buttons</a:t>
              </a:r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202ACB52-A279-8547-98BA-A8BD7B934553}"/>
                </a:ext>
              </a:extLst>
            </p:cNvPr>
            <p:cNvSpPr txBox="1"/>
            <p:nvPr/>
          </p:nvSpPr>
          <p:spPr>
            <a:xfrm>
              <a:off x="709558" y="4072655"/>
              <a:ext cx="1792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>
                  <a:latin typeface="Montserrat ExtraLight" pitchFamily="2" charset="77"/>
                </a:rPr>
                <a:t>Submit</a:t>
              </a:r>
              <a:r>
                <a:rPr lang="nl-NL" sz="1600" dirty="0">
                  <a:latin typeface="Montserrat ExtraLight" pitchFamily="2" charset="77"/>
                </a:rPr>
                <a:t> buttons</a:t>
              </a:r>
            </a:p>
          </p:txBody>
        </p:sp>
        <p:sp>
          <p:nvSpPr>
            <p:cNvPr id="24" name="Tekstvak 23">
              <a:extLst>
                <a:ext uri="{FF2B5EF4-FFF2-40B4-BE49-F238E27FC236}">
                  <a16:creationId xmlns:a16="http://schemas.microsoft.com/office/drawing/2014/main" id="{ED133DE4-9785-BD47-8601-9544F32910F6}"/>
                </a:ext>
              </a:extLst>
            </p:cNvPr>
            <p:cNvSpPr txBox="1"/>
            <p:nvPr/>
          </p:nvSpPr>
          <p:spPr>
            <a:xfrm>
              <a:off x="3147171" y="4072655"/>
              <a:ext cx="16995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>
                  <a:latin typeface="Montserrat ExtraLight" pitchFamily="2" charset="77"/>
                </a:rPr>
                <a:t>Image buttons</a:t>
              </a:r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ED121335-51A0-B947-8BEC-FAE118E24F9C}"/>
                </a:ext>
              </a:extLst>
            </p:cNvPr>
            <p:cNvSpPr txBox="1"/>
            <p:nvPr/>
          </p:nvSpPr>
          <p:spPr>
            <a:xfrm>
              <a:off x="6308935" y="4072655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>
                  <a:latin typeface="Montserrat ExtraLight" pitchFamily="2" charset="77"/>
                </a:rPr>
                <a:t>File upload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60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form 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36FDD7E2-DE8D-F443-83C6-EDF7A9AF6DCA}"/>
              </a:ext>
            </a:extLst>
          </p:cNvPr>
          <p:cNvGrpSpPr/>
          <p:nvPr/>
        </p:nvGrpSpPr>
        <p:grpSpPr>
          <a:xfrm>
            <a:off x="252000" y="1576516"/>
            <a:ext cx="8640000" cy="1737931"/>
            <a:chOff x="204935" y="2060610"/>
            <a:chExt cx="8640000" cy="1737931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853B5678-32ED-3247-8792-B2823A95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935" y="2060610"/>
              <a:ext cx="4320000" cy="1737931"/>
            </a:xfrm>
            <a:prstGeom prst="rect">
              <a:avLst/>
            </a:prstGeom>
          </p:spPr>
        </p:pic>
        <p:pic>
          <p:nvPicPr>
            <p:cNvPr id="5" name="Afbeelding 4" descr="Afbeelding met tekst&#10;&#10;Automatisch gegenereerde beschrijving">
              <a:extLst>
                <a:ext uri="{FF2B5EF4-FFF2-40B4-BE49-F238E27FC236}">
                  <a16:creationId xmlns:a16="http://schemas.microsoft.com/office/drawing/2014/main" id="{5D19B9A8-81E6-964F-A1B8-52AC63627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4935" y="2060610"/>
              <a:ext cx="4320000" cy="1737931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6E352944-1F6D-8944-A665-9935D3F60466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https://www.w3schools.com/tags/tag_form.asp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841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form (Attributen) </a:t>
            </a:r>
          </a:p>
        </p:txBody>
      </p:sp>
      <p:graphicFrame>
        <p:nvGraphicFramePr>
          <p:cNvPr id="7" name="Tabel 2">
            <a:extLst>
              <a:ext uri="{FF2B5EF4-FFF2-40B4-BE49-F238E27FC236}">
                <a16:creationId xmlns:a16="http://schemas.microsoft.com/office/drawing/2014/main" id="{925553C0-761F-B241-9FDF-2D5C2CA6A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513630"/>
              </p:ext>
            </p:extLst>
          </p:nvPr>
        </p:nvGraphicFramePr>
        <p:xfrm>
          <a:off x="119062" y="1435578"/>
          <a:ext cx="8905876" cy="2784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803">
                  <a:extLst>
                    <a:ext uri="{9D8B030D-6E8A-4147-A177-3AD203B41FA5}">
                      <a16:colId xmlns:a16="http://schemas.microsoft.com/office/drawing/2014/main" val="3841742494"/>
                    </a:ext>
                  </a:extLst>
                </a:gridCol>
                <a:gridCol w="7149073">
                  <a:extLst>
                    <a:ext uri="{9D8B030D-6E8A-4147-A177-3AD203B41FA5}">
                      <a16:colId xmlns:a16="http://schemas.microsoft.com/office/drawing/2014/main" val="1825223443"/>
                    </a:ext>
                  </a:extLst>
                </a:gridCol>
              </a:tblGrid>
              <a:tr h="407611">
                <a:tc>
                  <a:txBody>
                    <a:bodyPr/>
                    <a:lstStyle/>
                    <a:p>
                      <a:r>
                        <a:rPr lang="nl-NL" sz="1400" b="1" i="0" dirty="0">
                          <a:latin typeface="Montserrat Black" pitchFamily="2" charset="77"/>
                        </a:rPr>
                        <a:t>ATTRIBUUT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1" i="0" dirty="0">
                          <a:latin typeface="Montserrat Black" pitchFamily="2" charset="77"/>
                        </a:rPr>
                        <a:t>UITLEG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9972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>
                          <a:latin typeface="Montserrat" pitchFamily="2" charset="77"/>
                        </a:rPr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De actie die het formulier moet doen. Naar welke URL het ingevulde formulier verstuurd moet worden 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&lt;form action=“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https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://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www.domein.nl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/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verwerk.php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”&gt;</a:t>
                      </a:r>
                      <a:r>
                        <a:rPr lang="nl-NL" sz="1200" dirty="0">
                          <a:latin typeface="Courier" pitchFamily="2" charset="0"/>
                        </a:rPr>
                        <a:t>…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43789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 err="1">
                          <a:latin typeface="Montserrat" pitchFamily="2" charset="77"/>
                        </a:rPr>
                        <a:t>method</a:t>
                      </a:r>
                      <a:endParaRPr lang="nl-NL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Op welke manier de gegevens naar een webserver worden gestuurd (GET, POST) </a:t>
                      </a:r>
                      <a:br>
                        <a:rPr lang="nl-NL" sz="1200" dirty="0">
                          <a:latin typeface="Montserrat" pitchFamily="2" charset="77"/>
                        </a:rPr>
                      </a:br>
                      <a:r>
                        <a:rPr lang="nl-NL" sz="1200" dirty="0">
                          <a:latin typeface="Montserrat" pitchFamily="2" charset="77"/>
                        </a:rPr>
                        <a:t>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&lt;form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method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=“get | post”&gt;</a:t>
                      </a:r>
                      <a:r>
                        <a:rPr lang="nl-NL" sz="1200" dirty="0">
                          <a:latin typeface="Courier" pitchFamily="2" charset="0"/>
                        </a:rPr>
                        <a:t>…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05876"/>
                  </a:ext>
                </a:extLst>
              </a:tr>
              <a:tr h="407611">
                <a:tc>
                  <a:txBody>
                    <a:bodyPr/>
                    <a:lstStyle/>
                    <a:p>
                      <a:r>
                        <a:rPr lang="nl-NL" sz="1400" b="1" dirty="0" err="1">
                          <a:latin typeface="Montserrat" pitchFamily="2" charset="77"/>
                        </a:rPr>
                        <a:t>autocomplete</a:t>
                      </a:r>
                      <a:endParaRPr lang="nl-NL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Het </a:t>
                      </a:r>
                      <a:r>
                        <a:rPr lang="nl-NL" sz="1200" dirty="0" err="1">
                          <a:latin typeface="Montserrat" pitchFamily="2" charset="77"/>
                        </a:rPr>
                        <a:t>autocomplete</a:t>
                      </a:r>
                      <a:r>
                        <a:rPr lang="nl-NL" sz="1200" dirty="0">
                          <a:latin typeface="Montserrat" pitchFamily="2" charset="77"/>
                        </a:rPr>
                        <a:t> attribuut stel je in als je niet wilt dat uw browser uw gegevens automatisch moet invullen 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&lt;form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autocomplete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=“off”&gt;…</a:t>
                      </a:r>
                      <a:endParaRPr lang="nl-NL" sz="1200" b="1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600340"/>
                  </a:ext>
                </a:extLst>
              </a:tr>
              <a:tr h="502535">
                <a:tc>
                  <a:txBody>
                    <a:bodyPr/>
                    <a:lstStyle/>
                    <a:p>
                      <a:r>
                        <a:rPr lang="nl-NL" sz="1400" b="1" dirty="0" err="1">
                          <a:latin typeface="Montserrat" pitchFamily="2" charset="77"/>
                        </a:rPr>
                        <a:t>novalidate</a:t>
                      </a:r>
                      <a:endParaRPr lang="nl-NL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De ingebouwde controle op velden uitschakelen bijvoorbeeld </a:t>
                      </a:r>
                      <a:r>
                        <a:rPr lang="nl-NL" sz="1200" dirty="0" err="1">
                          <a:latin typeface="Montserrat" pitchFamily="2" charset="77"/>
                        </a:rPr>
                        <a:t>omddat</a:t>
                      </a:r>
                      <a:r>
                        <a:rPr lang="nl-NL" sz="1200" dirty="0">
                          <a:latin typeface="Montserrat" pitchFamily="2" charset="77"/>
                        </a:rPr>
                        <a:t> je velden wilt valideren met </a:t>
                      </a:r>
                      <a:r>
                        <a:rPr lang="nl-NL" sz="1200" dirty="0" err="1">
                          <a:latin typeface="Montserrat" pitchFamily="2" charset="77"/>
                        </a:rPr>
                        <a:t>JavaScript</a:t>
                      </a:r>
                      <a:r>
                        <a:rPr lang="nl-NL" sz="1200" dirty="0">
                          <a:latin typeface="Montserrat" pitchFamily="2" charset="77"/>
                        </a:rPr>
                        <a:t> 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&lt;form </a:t>
                      </a:r>
                      <a:r>
                        <a:rPr lang="nl-NL" sz="1200" b="1" dirty="0" err="1">
                          <a:latin typeface="Courier" pitchFamily="2" charset="0"/>
                        </a:rPr>
                        <a:t>novalidate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&gt;…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7928"/>
                  </a:ext>
                </a:extLst>
              </a:tr>
              <a:tr h="502535">
                <a:tc>
                  <a:txBody>
                    <a:bodyPr/>
                    <a:lstStyle/>
                    <a:p>
                      <a:r>
                        <a:rPr lang="nl-NL" sz="1400" b="1" dirty="0">
                          <a:latin typeface="Montserrat" pitchFamily="2" charset="77"/>
                        </a:rPr>
                        <a:t>target</a:t>
                      </a:r>
                      <a:endParaRPr lang="nl-NL" sz="1400" b="0" i="0" dirty="0">
                        <a:latin typeface="Montserrat Thin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latin typeface="Montserrat" pitchFamily="2" charset="77"/>
                        </a:rPr>
                        <a:t>Dit attribuut werkt zoals bij een link wat er voor zorgt dat het resultaat van een formulier kan weergegeven worden in dezelfde of een andere pagina vb. </a:t>
                      </a:r>
                      <a:r>
                        <a:rPr lang="nl-NL" sz="1200" b="1" dirty="0">
                          <a:latin typeface="Courier" pitchFamily="2" charset="0"/>
                        </a:rPr>
                        <a:t>&lt;form target=“_blank”&gt;…</a:t>
                      </a:r>
                      <a:endParaRPr lang="nl-NL" sz="1200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01711"/>
                  </a:ext>
                </a:extLst>
              </a:tr>
            </a:tbl>
          </a:graphicData>
        </a:graphic>
      </p:graphicFrame>
      <p:sp>
        <p:nvSpPr>
          <p:cNvPr id="2" name="Rechthoek 1">
            <a:extLst>
              <a:ext uri="{FF2B5EF4-FFF2-40B4-BE49-F238E27FC236}">
                <a16:creationId xmlns:a16="http://schemas.microsoft.com/office/drawing/2014/main" id="{716D2FCB-8B14-1B45-818B-FA16F7E2AC90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https://www.w3schools.com/html/html_forms_attributes.asp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5032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form (Elementen)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9DE1C9A-0A7C-8241-AABC-53B38EE463CA}"/>
              </a:ext>
            </a:extLst>
          </p:cNvPr>
          <p:cNvSpPr txBox="1">
            <a:spLocks/>
          </p:cNvSpPr>
          <p:nvPr/>
        </p:nvSpPr>
        <p:spPr>
          <a:xfrm>
            <a:off x="685800" y="2078437"/>
            <a:ext cx="7772400" cy="986626"/>
          </a:xfrm>
          <a:prstGeom prst="rect">
            <a:avLst/>
          </a:prstGeom>
        </p:spPr>
        <p:txBody>
          <a:bodyPr vert="horz" lIns="91440" tIns="45720" rIns="91440" bIns="45720" numCol="3" spcCol="36000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&lt;</a:t>
            </a:r>
            <a:r>
              <a:rPr lang="nl-BE" sz="6000" dirty="0">
                <a:solidFill>
                  <a:srgbClr val="8A2B00"/>
                </a:solidFill>
                <a:latin typeface="Courier" pitchFamily="2" charset="0"/>
              </a:rPr>
              <a:t>input</a:t>
            </a: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&gt;</a:t>
            </a:r>
            <a:endParaRPr lang="nl-BE" sz="6000" dirty="0">
              <a:solidFill>
                <a:srgbClr val="0432FF"/>
              </a:solidFill>
              <a:latin typeface="Courier" pitchFamily="2" charset="0"/>
            </a:endParaRPr>
          </a:p>
          <a:p>
            <a:pPr marL="0" indent="0" algn="just">
              <a:buNone/>
            </a:pP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&lt;</a:t>
            </a:r>
            <a:r>
              <a:rPr lang="nl-BE" sz="6000" dirty="0">
                <a:solidFill>
                  <a:srgbClr val="8A2B00"/>
                </a:solidFill>
                <a:latin typeface="Courier" pitchFamily="2" charset="0"/>
              </a:rPr>
              <a:t>label</a:t>
            </a: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&gt;</a:t>
            </a:r>
            <a:endParaRPr lang="nl-BE" sz="6000" dirty="0">
              <a:solidFill>
                <a:srgbClr val="0432FF"/>
              </a:solidFill>
              <a:latin typeface="Courier" pitchFamily="2" charset="0"/>
            </a:endParaRPr>
          </a:p>
          <a:p>
            <a:pPr marL="0" indent="0" algn="just">
              <a:buNone/>
            </a:pP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&lt;</a:t>
            </a:r>
            <a:r>
              <a:rPr lang="nl-BE" sz="6000" dirty="0">
                <a:solidFill>
                  <a:srgbClr val="8A2B00"/>
                </a:solidFill>
                <a:latin typeface="Courier" pitchFamily="2" charset="0"/>
              </a:rPr>
              <a:t>select</a:t>
            </a: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&gt;</a:t>
            </a:r>
            <a:endParaRPr lang="nl-BE" sz="60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 algn="just">
              <a:buNone/>
            </a:pP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&lt;</a:t>
            </a:r>
            <a:r>
              <a:rPr lang="nl-BE" sz="6000" dirty="0">
                <a:solidFill>
                  <a:srgbClr val="8A2B00"/>
                </a:solidFill>
                <a:latin typeface="Courier" pitchFamily="2" charset="0"/>
              </a:rPr>
              <a:t>textarea</a:t>
            </a: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&gt;</a:t>
            </a:r>
            <a:endParaRPr lang="nl-BE" sz="60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 algn="just">
              <a:buNone/>
            </a:pP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&lt;</a:t>
            </a:r>
            <a:r>
              <a:rPr lang="nl-BE" sz="6000" dirty="0">
                <a:solidFill>
                  <a:srgbClr val="8A2B00"/>
                </a:solidFill>
                <a:latin typeface="Courier" pitchFamily="2" charset="0"/>
              </a:rPr>
              <a:t>button</a:t>
            </a: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&gt;</a:t>
            </a:r>
            <a:endParaRPr lang="nl-BE" sz="6000" dirty="0">
              <a:solidFill>
                <a:srgbClr val="0A84FF"/>
              </a:solidFill>
              <a:latin typeface="Courier" pitchFamily="2" charset="0"/>
            </a:endParaRPr>
          </a:p>
          <a:p>
            <a:pPr marL="0" indent="0" algn="just">
              <a:buNone/>
            </a:pP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&lt;</a:t>
            </a:r>
            <a:r>
              <a:rPr lang="nl-BE" sz="6000" dirty="0">
                <a:solidFill>
                  <a:srgbClr val="8A2B00"/>
                </a:solidFill>
                <a:latin typeface="Courier" pitchFamily="2" charset="0"/>
              </a:rPr>
              <a:t>fieldset</a:t>
            </a: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&gt;</a:t>
            </a:r>
            <a:endParaRPr lang="nl-BE" sz="60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 algn="just">
              <a:buNone/>
            </a:pP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&lt;</a:t>
            </a:r>
            <a:r>
              <a:rPr lang="nl-BE" sz="6000" dirty="0">
                <a:solidFill>
                  <a:srgbClr val="8A2B00"/>
                </a:solidFill>
                <a:latin typeface="Courier" pitchFamily="2" charset="0"/>
              </a:rPr>
              <a:t>legend</a:t>
            </a: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&gt;</a:t>
            </a:r>
            <a:endParaRPr lang="nl-BE" sz="60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 algn="just">
              <a:buNone/>
            </a:pP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&lt;</a:t>
            </a:r>
            <a:r>
              <a:rPr lang="nl-BE" sz="6000" dirty="0">
                <a:solidFill>
                  <a:srgbClr val="8A2B00"/>
                </a:solidFill>
                <a:latin typeface="Courier" pitchFamily="2" charset="0"/>
              </a:rPr>
              <a:t>datalist</a:t>
            </a: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&gt;</a:t>
            </a:r>
            <a:endParaRPr lang="nl-BE" sz="6000" dirty="0">
              <a:solidFill>
                <a:srgbClr val="002060"/>
              </a:solidFill>
              <a:latin typeface="Courier" pitchFamily="2" charset="0"/>
            </a:endParaRPr>
          </a:p>
          <a:p>
            <a:pPr marL="0" indent="0" algn="just">
              <a:buNone/>
            </a:pP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&lt;</a:t>
            </a:r>
            <a:r>
              <a:rPr lang="nl-BE" sz="6000" dirty="0">
                <a:solidFill>
                  <a:srgbClr val="8A2B00"/>
                </a:solidFill>
                <a:latin typeface="Courier" pitchFamily="2" charset="0"/>
              </a:rPr>
              <a:t>output</a:t>
            </a: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&gt;</a:t>
            </a:r>
            <a:endParaRPr lang="nl-BE" sz="6000" dirty="0">
              <a:solidFill>
                <a:srgbClr val="D4D4D4"/>
              </a:solidFill>
              <a:latin typeface="Courier" pitchFamily="2" charset="0"/>
            </a:endParaRPr>
          </a:p>
          <a:p>
            <a:pPr marL="0" indent="0" algn="just">
              <a:buNone/>
            </a:pP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&lt;</a:t>
            </a:r>
            <a:r>
              <a:rPr lang="nl-BE" sz="6000" dirty="0">
                <a:solidFill>
                  <a:srgbClr val="8A2B00"/>
                </a:solidFill>
                <a:latin typeface="Courier" pitchFamily="2" charset="0"/>
              </a:rPr>
              <a:t>option</a:t>
            </a: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&gt;</a:t>
            </a:r>
            <a:endParaRPr lang="nl-BE" sz="6000" dirty="0">
              <a:solidFill>
                <a:srgbClr val="D4D4D4"/>
              </a:solidFill>
              <a:latin typeface="Courier" pitchFamily="2" charset="0"/>
            </a:endParaRPr>
          </a:p>
          <a:p>
            <a:pPr marL="0" indent="0" algn="just">
              <a:buNone/>
            </a:pP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&lt;</a:t>
            </a:r>
            <a:r>
              <a:rPr lang="nl-BE" sz="6000" dirty="0">
                <a:solidFill>
                  <a:srgbClr val="8A2B00"/>
                </a:solidFill>
                <a:latin typeface="Courier" pitchFamily="2" charset="0"/>
              </a:rPr>
              <a:t>optgroup</a:t>
            </a:r>
            <a:r>
              <a:rPr lang="nl-BE" sz="6000" dirty="0">
                <a:solidFill>
                  <a:srgbClr val="808080"/>
                </a:solidFill>
                <a:latin typeface="Courier" pitchFamily="2" charset="0"/>
              </a:rPr>
              <a:t>&gt;</a:t>
            </a:r>
            <a:endParaRPr lang="nl-BE" sz="6000" dirty="0">
              <a:solidFill>
                <a:srgbClr val="D4D4D4"/>
              </a:solidFill>
              <a:latin typeface="Courier" pitchFamily="2" charset="0"/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49830B46-29F3-CB47-AE6B-BE4938C3138A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https://www.w3schools.com/html/html_form_elements.asp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095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Formulieren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b="0" dirty="0">
                <a:solidFill>
                  <a:schemeClr val="tx1"/>
                </a:solidFill>
                <a:latin typeface="Montserrat ExtraBold" panose="00000900000000000000" pitchFamily="2" charset="0"/>
              </a:rPr>
              <a:t>Formulieren – input 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8BD4346A-EA46-9F47-B686-D73DE09384D1}"/>
              </a:ext>
            </a:extLst>
          </p:cNvPr>
          <p:cNvGrpSpPr/>
          <p:nvPr/>
        </p:nvGrpSpPr>
        <p:grpSpPr>
          <a:xfrm>
            <a:off x="252000" y="1576516"/>
            <a:ext cx="8640000" cy="1737932"/>
            <a:chOff x="252000" y="1702783"/>
            <a:chExt cx="8640000" cy="1737932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5A54B9F6-B6AF-0247-B169-3FCC33B1F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000" y="1702784"/>
              <a:ext cx="4320000" cy="1737931"/>
            </a:xfrm>
            <a:prstGeom prst="rect">
              <a:avLst/>
            </a:prstGeom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3C8E1DFB-EE5E-2B4D-BC7E-F93DB9519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702783"/>
              <a:ext cx="4320000" cy="1737931"/>
            </a:xfrm>
            <a:prstGeom prst="rect">
              <a:avLst/>
            </a:prstGeom>
          </p:spPr>
        </p:pic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0E8E2D19-4939-4A44-815E-3829C53EF0D1}"/>
              </a:ext>
            </a:extLst>
          </p:cNvPr>
          <p:cNvSpPr/>
          <p:nvPr/>
        </p:nvSpPr>
        <p:spPr>
          <a:xfrm>
            <a:off x="2520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5"/>
              </a:rPr>
              <a:t>https://www.w3schools.com/tags/tag_input.asp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440697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" id="{26395CAE-B993-D84F-959D-4B06E7969E9D}" vid="{7A16CD61-0A79-E040-9F4C-52CD467028E6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1109</TotalTime>
  <Words>1394</Words>
  <Application>Microsoft Macintosh PowerPoint</Application>
  <PresentationFormat>Diavoorstelling (16:9)</PresentationFormat>
  <Paragraphs>221</Paragraphs>
  <Slides>31</Slides>
  <Notes>29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41" baseType="lpstr">
      <vt:lpstr>Montserrat</vt:lpstr>
      <vt:lpstr>Courier</vt:lpstr>
      <vt:lpstr>Montserrat Thin</vt:lpstr>
      <vt:lpstr>Montserrat ExtraBold</vt:lpstr>
      <vt:lpstr>Calibri</vt:lpstr>
      <vt:lpstr>Arial</vt:lpstr>
      <vt:lpstr>Montserrat ExtraLight</vt:lpstr>
      <vt:lpstr>Montserrat SemiBold</vt:lpstr>
      <vt:lpstr>Montserrat Black</vt:lpstr>
      <vt:lpstr>Kantoorthema</vt:lpstr>
      <vt:lpstr>Web 1</vt:lpstr>
      <vt:lpstr>Formulieren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2 Plus</dc:title>
  <dc:creator>David Breckx</dc:creator>
  <cp:lastModifiedBy>David Breckx</cp:lastModifiedBy>
  <cp:revision>24</cp:revision>
  <cp:lastPrinted>2018-07-26T13:38:51Z</cp:lastPrinted>
  <dcterms:created xsi:type="dcterms:W3CDTF">2020-09-22T12:19:54Z</dcterms:created>
  <dcterms:modified xsi:type="dcterms:W3CDTF">2021-10-19T12:44:07Z</dcterms:modified>
</cp:coreProperties>
</file>